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10"/>
  </p:notesMasterIdLst>
  <p:handoutMasterIdLst>
    <p:handoutMasterId r:id="rId11"/>
  </p:handoutMasterIdLst>
  <p:sldIdLst>
    <p:sldId id="259" r:id="rId3"/>
    <p:sldId id="262" r:id="rId4"/>
    <p:sldId id="263" r:id="rId5"/>
    <p:sldId id="264" r:id="rId6"/>
    <p:sldId id="265" r:id="rId7"/>
    <p:sldId id="266" r:id="rId8"/>
    <p:sldId id="260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82192" autoAdjust="0"/>
  </p:normalViewPr>
  <p:slideViewPr>
    <p:cSldViewPr snapToGrid="0" showGuides="1">
      <p:cViewPr varScale="1">
        <p:scale>
          <a:sx n="61" d="100"/>
          <a:sy n="61" d="100"/>
        </p:scale>
        <p:origin x="795" y="27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Q1: </a:t>
            </a:r>
            <a:r>
              <a:rPr lang="zh-CN" altLang="en-US" dirty="0"/>
              <a:t>重点</a:t>
            </a:r>
            <a:r>
              <a:rPr lang="en-US" altLang="zh-CN" dirty="0"/>
              <a:t>——</a:t>
            </a:r>
            <a:r>
              <a:rPr lang="zh-CN" altLang="en-US" dirty="0"/>
              <a:t>真实海洋场的应用</a:t>
            </a:r>
            <a:r>
              <a:rPr lang="en-US" altLang="zh-CN" dirty="0"/>
              <a:t>. </a:t>
            </a:r>
            <a:r>
              <a:rPr lang="zh-CN" altLang="en-US" dirty="0"/>
              <a:t>误差的空间分布，对参数的依赖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Q2/3: </a:t>
            </a:r>
            <a:r>
              <a:rPr lang="zh-CN" altLang="en-US" dirty="0"/>
              <a:t>交换误差不体现在频域上？</a:t>
            </a:r>
            <a:r>
              <a:rPr lang="en-US" altLang="zh-CN" dirty="0"/>
              <a:t>[ </a:t>
            </a:r>
            <a:r>
              <a:rPr lang="zh-CN" altLang="en-US" dirty="0"/>
              <a:t>可尝试 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5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6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en-US" altLang="zh-CN" dirty="0"/>
              <a:t>Detrend </a:t>
            </a:r>
            <a:r>
              <a:rPr lang="zh-CN" altLang="en-US" dirty="0"/>
              <a:t>和 </a:t>
            </a:r>
            <a:r>
              <a:rPr lang="en-US" altLang="zh-CN" dirty="0" err="1"/>
              <a:t>Deseason</a:t>
            </a:r>
            <a:r>
              <a:rPr lang="en-US" altLang="zh-CN" dirty="0"/>
              <a:t> </a:t>
            </a:r>
            <a:r>
              <a:rPr lang="zh-CN" altLang="en-US" dirty="0"/>
              <a:t>再讨论</a:t>
            </a:r>
            <a:br>
              <a:rPr lang="en-US" altLang="zh-CN" dirty="0"/>
            </a:br>
            <a:r>
              <a:rPr lang="en-US" altLang="zh-CN" sz="2800" dirty="0"/>
              <a:t>MS8401 (2022 Spring) Course Project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Jun.2</a:t>
            </a:r>
            <a:r>
              <a:rPr lang="en-US" altLang="zh-CN" baseline="30000" dirty="0"/>
              <a:t>nd</a:t>
            </a:r>
            <a:r>
              <a:rPr lang="en-US" altLang="zh-CN" dirty="0"/>
              <a:t>, 2022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危国锐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Introduction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Data and Methods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Expected Results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Conclusion (guess)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4F61CA-DE3B-4847-87CA-434E80AA5C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7DEB1-904E-49D8-BD8A-FF765C4DC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6C7E64-B238-4413-A310-EAC93D151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FF2D76-DAC7-4836-8655-50505E0C30F8}"/>
              </a:ext>
            </a:extLst>
          </p:cNvPr>
          <p:cNvSpPr/>
          <p:nvPr/>
        </p:nvSpPr>
        <p:spPr>
          <a:xfrm>
            <a:off x="2889441" y="2511934"/>
            <a:ext cx="1440597" cy="598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C13337-7CC5-49DE-8A4A-B570C4AD357A}"/>
              </a:ext>
            </a:extLst>
          </p:cNvPr>
          <p:cNvSpPr/>
          <p:nvPr/>
        </p:nvSpPr>
        <p:spPr>
          <a:xfrm>
            <a:off x="7270950" y="2519099"/>
            <a:ext cx="1440597" cy="5984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climatology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D3C59AF-57D5-44D5-AE06-C171C20EBC25}"/>
                  </a:ext>
                </a:extLst>
              </p:cNvPr>
              <p:cNvSpPr/>
              <p:nvPr/>
            </p:nvSpPr>
            <p:spPr>
              <a:xfrm>
                <a:off x="5050337" y="2511934"/>
                <a:ext cx="587256" cy="5984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D3C59AF-57D5-44D5-AE06-C171C20EB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37" y="2511934"/>
                <a:ext cx="587256" cy="598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7255BBA-EA2A-450F-B2F8-AF9FF213F946}"/>
                  </a:ext>
                </a:extLst>
              </p:cNvPr>
              <p:cNvSpPr/>
              <p:nvPr/>
            </p:nvSpPr>
            <p:spPr>
              <a:xfrm>
                <a:off x="9431846" y="2518006"/>
                <a:ext cx="587256" cy="59848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7255BBA-EA2A-450F-B2F8-AF9FF213F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846" y="2518006"/>
                <a:ext cx="587256" cy="598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3A733F-E838-47AC-8A14-1DC75D3C161B}"/>
                  </a:ext>
                </a:extLst>
              </p:cNvPr>
              <p:cNvSpPr txBox="1"/>
              <p:nvPr/>
            </p:nvSpPr>
            <p:spPr>
              <a:xfrm>
                <a:off x="522187" y="2281101"/>
                <a:ext cx="1103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4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err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3A733F-E838-47AC-8A14-1DC75D3C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7" y="2281101"/>
                <a:ext cx="110350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512EA1B-76AE-4DAD-B116-0B7D53733AD1}"/>
              </a:ext>
            </a:extLst>
          </p:cNvPr>
          <p:cNvCxnSpPr>
            <a:stCxn id="5" idx="3"/>
            <a:endCxn id="9" idx="2"/>
          </p:cNvCxnSpPr>
          <p:nvPr/>
        </p:nvCxnSpPr>
        <p:spPr>
          <a:xfrm>
            <a:off x="4330038" y="2811178"/>
            <a:ext cx="7202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97E3C41-8807-4CE3-B045-45C61EB5577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2010" y="2811178"/>
            <a:ext cx="20274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D66F30-9A2F-4634-BF84-54C69FE72AB2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5637593" y="2811178"/>
            <a:ext cx="1633357" cy="7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23CFD48-3655-4B73-88C3-3A63B185DD2F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8711547" y="2817250"/>
            <a:ext cx="720299" cy="109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B4A86FD-3D0C-4A83-B4BF-BFF3E9B898E0}"/>
              </a:ext>
            </a:extLst>
          </p:cNvPr>
          <p:cNvCxnSpPr>
            <a:cxnSpLocks/>
          </p:cNvCxnSpPr>
          <p:nvPr/>
        </p:nvCxnSpPr>
        <p:spPr>
          <a:xfrm rot="16200000">
            <a:off x="1687497" y="2325266"/>
            <a:ext cx="97182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E0C65E1-7DF3-495E-9E4A-69B875E9CDB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343965" y="1839353"/>
            <a:ext cx="0" cy="67258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BA97D25-F887-4670-A787-19913D5BC7CA}"/>
              </a:ext>
            </a:extLst>
          </p:cNvPr>
          <p:cNvCxnSpPr>
            <a:cxnSpLocks/>
          </p:cNvCxnSpPr>
          <p:nvPr/>
        </p:nvCxnSpPr>
        <p:spPr>
          <a:xfrm>
            <a:off x="2173409" y="1839353"/>
            <a:ext cx="31705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ACCD7A4-7055-4A8A-9A24-06CD65FEB05D}"/>
              </a:ext>
            </a:extLst>
          </p:cNvPr>
          <p:cNvSpPr txBox="1"/>
          <p:nvPr/>
        </p:nvSpPr>
        <p:spPr>
          <a:xfrm>
            <a:off x="4706850" y="2349513"/>
            <a:ext cx="41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489DCD0-4DAC-4718-B8DF-7AE7DC51092C}"/>
              </a:ext>
            </a:extLst>
          </p:cNvPr>
          <p:cNvSpPr txBox="1"/>
          <p:nvPr/>
        </p:nvSpPr>
        <p:spPr>
          <a:xfrm>
            <a:off x="4929027" y="2094432"/>
            <a:ext cx="41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+</a:t>
            </a:r>
            <a:endParaRPr lang="zh-CN" altLang="en-US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015471AA-2B2D-4FE4-B1E6-7B4381106C26}"/>
              </a:ext>
            </a:extLst>
          </p:cNvPr>
          <p:cNvCxnSpPr>
            <a:cxnSpLocks/>
          </p:cNvCxnSpPr>
          <p:nvPr/>
        </p:nvCxnSpPr>
        <p:spPr>
          <a:xfrm rot="16200000">
            <a:off x="6069006" y="2325266"/>
            <a:ext cx="97182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1AFB104-86E6-4358-9576-9756ACA900B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725474" y="1839353"/>
            <a:ext cx="0" cy="6786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DFE74C9-CC0F-41C7-997C-B3B60185E344}"/>
              </a:ext>
            </a:extLst>
          </p:cNvPr>
          <p:cNvCxnSpPr>
            <a:cxnSpLocks/>
          </p:cNvCxnSpPr>
          <p:nvPr/>
        </p:nvCxnSpPr>
        <p:spPr>
          <a:xfrm>
            <a:off x="6554918" y="1839353"/>
            <a:ext cx="31705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D1BD7E5A-A73E-49B8-89F9-9D73DB93EA5A}"/>
              </a:ext>
            </a:extLst>
          </p:cNvPr>
          <p:cNvSpPr txBox="1"/>
          <p:nvPr/>
        </p:nvSpPr>
        <p:spPr>
          <a:xfrm>
            <a:off x="9080893" y="2356678"/>
            <a:ext cx="41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17E4EF7-B2E0-474C-96D4-1258C8039FC0}"/>
              </a:ext>
            </a:extLst>
          </p:cNvPr>
          <p:cNvSpPr txBox="1"/>
          <p:nvPr/>
        </p:nvSpPr>
        <p:spPr>
          <a:xfrm>
            <a:off x="9303070" y="2101597"/>
            <a:ext cx="41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+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303A99A-8AF0-4F51-A81C-584DB453B3C6}"/>
              </a:ext>
            </a:extLst>
          </p:cNvPr>
          <p:cNvSpPr/>
          <p:nvPr/>
        </p:nvSpPr>
        <p:spPr>
          <a:xfrm>
            <a:off x="1847871" y="1356012"/>
            <a:ext cx="4062066" cy="23400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C7BA03C-B141-4B04-B885-E0627708C59E}"/>
              </a:ext>
            </a:extLst>
          </p:cNvPr>
          <p:cNvSpPr/>
          <p:nvPr/>
        </p:nvSpPr>
        <p:spPr>
          <a:xfrm>
            <a:off x="6235475" y="1356012"/>
            <a:ext cx="4062066" cy="23400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816DFFF-8B05-4322-9BD1-B4BD8DEF50FD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019102" y="2817250"/>
            <a:ext cx="907594" cy="5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0631C55-3C95-4BC3-A289-D657FA87BC2B}"/>
                  </a:ext>
                </a:extLst>
              </p:cNvPr>
              <p:cNvSpPr txBox="1"/>
              <p:nvPr/>
            </p:nvSpPr>
            <p:spPr>
              <a:xfrm>
                <a:off x="10519718" y="2281100"/>
                <a:ext cx="1535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vari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4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err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0631C55-3C95-4BC3-A289-D657FA87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718" y="2281100"/>
                <a:ext cx="1535164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004BF301-8586-41CD-97CE-009C4A17920B}"/>
              </a:ext>
            </a:extLst>
          </p:cNvPr>
          <p:cNvSpPr txBox="1"/>
          <p:nvPr/>
        </p:nvSpPr>
        <p:spPr>
          <a:xfrm>
            <a:off x="2615974" y="3269964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1: detrend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540F712-BDBA-414C-8F66-2BE7B11AB419}"/>
              </a:ext>
            </a:extLst>
          </p:cNvPr>
          <p:cNvSpPr txBox="1"/>
          <p:nvPr/>
        </p:nvSpPr>
        <p:spPr>
          <a:xfrm>
            <a:off x="7009117" y="3269964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2: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deseason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灯片编号占位符 85">
            <a:extLst>
              <a:ext uri="{FF2B5EF4-FFF2-40B4-BE49-F238E27FC236}">
                <a16:creationId xmlns:a16="http://schemas.microsoft.com/office/drawing/2014/main" id="{AB21510B-669F-4063-93F7-629FD3A93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15F58CF-B0A6-40D3-8B0B-245330C278BA}"/>
                  </a:ext>
                </a:extLst>
              </p:cNvPr>
              <p:cNvSpPr txBox="1"/>
              <p:nvPr/>
            </p:nvSpPr>
            <p:spPr>
              <a:xfrm>
                <a:off x="1168494" y="3875636"/>
                <a:ext cx="10230941" cy="224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strike="sngStrike" dirty="0">
                    <a:solidFill>
                      <a:schemeClr val="accent2"/>
                    </a:solidFill>
                  </a:rPr>
                  <a:t>Question 0: climatology </a:t>
                </a:r>
                <a:r>
                  <a:rPr lang="zh-CN" altLang="en-US" sz="2400" strike="sngStrike" dirty="0">
                    <a:solidFill>
                      <a:schemeClr val="accent2"/>
                    </a:solidFill>
                  </a:rPr>
                  <a:t>的定义？</a:t>
                </a:r>
                <a:r>
                  <a:rPr lang="en-US" altLang="zh-CN" sz="2400" strike="sngStrike" dirty="0">
                    <a:solidFill>
                      <a:schemeClr val="accent2"/>
                    </a:solidFill>
                  </a:rPr>
                  <a:t>[ c1: </a:t>
                </a:r>
                <a:r>
                  <a:rPr lang="zh-CN" altLang="en-US" sz="2400" strike="sngStrike" dirty="0">
                    <a:solidFill>
                      <a:schemeClr val="accent2"/>
                    </a:solidFill>
                  </a:rPr>
                  <a:t>按月分类的算术平均值</a:t>
                </a:r>
                <a:r>
                  <a:rPr lang="en-US" altLang="zh-CN" sz="2400" strike="sngStrike" dirty="0">
                    <a:solidFill>
                      <a:schemeClr val="accent2"/>
                    </a:solidFill>
                  </a:rPr>
                  <a:t> ]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[ IPCC 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2"/>
                    </a:solidFill>
                  </a:rPr>
                  <a:t>Question 1: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影响两个系统的可换性的因素？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[ 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线性移不变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(?)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可交换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2"/>
                    </a:solidFill>
                  </a:rPr>
                  <a:t>Question 2: 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若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也是空间的函数？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[ EOF… 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2"/>
                    </a:solidFill>
                  </a:rPr>
                  <a:t>Question 3: 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频域分析：系统的频率响应？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[ DFT … ]</a:t>
                </a:r>
              </a:p>
            </p:txBody>
          </p:sp>
        </mc:Choice>
        <mc:Fallback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15F58CF-B0A6-40D3-8B0B-245330C27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94" y="3875636"/>
                <a:ext cx="10230941" cy="2242409"/>
              </a:xfrm>
              <a:prstGeom prst="rect">
                <a:avLst/>
              </a:prstGeom>
              <a:blipFill>
                <a:blip r:embed="rId7"/>
                <a:stretch>
                  <a:fillRect l="-834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74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222034-1281-4D9F-AAD5-B99702000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E50F2-470A-4BE4-9FB8-C744A85B7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Data and Methods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9BC5AC-76CA-4DF4-94D5-0778910E8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B24C5A-DCB1-46C1-BB78-100012C6D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0E8A8A-03D1-420E-A1E9-4F5197F78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049" y="825817"/>
            <a:ext cx="4875529" cy="5357465"/>
          </a:xfrm>
        </p:spPr>
        <p:txBody>
          <a:bodyPr/>
          <a:lstStyle/>
          <a:p>
            <a:r>
              <a:rPr lang="en-US" altLang="zh-CN" sz="2200" dirty="0"/>
              <a:t> </a:t>
            </a:r>
            <a:r>
              <a:rPr lang="zh-CN" altLang="en-US" sz="2200" b="1" dirty="0"/>
              <a:t>数据来源：理想</a:t>
            </a:r>
            <a:endParaRPr lang="en-US" altLang="zh-CN" sz="2200" b="1" dirty="0"/>
          </a:p>
          <a:p>
            <a:pPr lvl="1"/>
            <a:r>
              <a:rPr lang="zh-CN" altLang="en-US" sz="2200" dirty="0"/>
              <a:t>添加 </a:t>
            </a:r>
            <a:r>
              <a:rPr lang="en-US" altLang="zh-CN" sz="2200" dirty="0"/>
              <a:t>/ </a:t>
            </a:r>
            <a:r>
              <a:rPr lang="zh-CN" altLang="en-US" sz="2200" dirty="0"/>
              <a:t>改变频率分量</a:t>
            </a:r>
            <a:endParaRPr lang="en-US" altLang="zh-CN" sz="2200" dirty="0"/>
          </a:p>
          <a:p>
            <a:pPr lvl="1"/>
            <a:r>
              <a:rPr lang="zh-CN" altLang="en-US" sz="2200" dirty="0"/>
              <a:t>添加两个空间维度</a:t>
            </a:r>
            <a:endParaRPr lang="en-US" altLang="zh-CN" sz="2200" dirty="0"/>
          </a:p>
          <a:p>
            <a:pPr lvl="1"/>
            <a:r>
              <a:rPr lang="en-US" altLang="zh-CN" sz="2200" dirty="0"/>
              <a:t>remark: </a:t>
            </a:r>
            <a:r>
              <a:rPr lang="zh-CN" altLang="en-US" sz="2200" dirty="0"/>
              <a:t>分解方式体现物理理解</a:t>
            </a:r>
            <a:endParaRPr lang="en-US" altLang="zh-CN" sz="2200" dirty="0"/>
          </a:p>
          <a:p>
            <a:r>
              <a:rPr lang="en-US" altLang="zh-CN" sz="2200" dirty="0"/>
              <a:t> </a:t>
            </a:r>
            <a:r>
              <a:rPr lang="zh-CN" altLang="en-US" sz="2200" b="1" dirty="0"/>
              <a:t>方法</a:t>
            </a:r>
            <a:endParaRPr lang="en-US" altLang="zh-CN" sz="2200" b="1" dirty="0"/>
          </a:p>
          <a:p>
            <a:pPr lvl="1"/>
            <a:r>
              <a:rPr lang="zh-CN" altLang="en-US" sz="2200" dirty="0"/>
              <a:t>描述性统计学：数字特征</a:t>
            </a:r>
            <a:r>
              <a:rPr lang="en-US" altLang="zh-CN" sz="2200" dirty="0"/>
              <a:t>…</a:t>
            </a:r>
          </a:p>
          <a:p>
            <a:pPr lvl="1"/>
            <a:r>
              <a:rPr lang="zh-CN" altLang="en-US" sz="2200" dirty="0"/>
              <a:t>推断性统计学：</a:t>
            </a:r>
            <a:r>
              <a:rPr lang="en-US" altLang="zh-CN" sz="2200" dirty="0"/>
              <a:t>HT,</a:t>
            </a:r>
            <a:r>
              <a:rPr lang="zh-CN" altLang="en-US" sz="2200" dirty="0"/>
              <a:t> </a:t>
            </a:r>
            <a:r>
              <a:rPr lang="en-US" altLang="zh-CN" sz="2200" dirty="0"/>
              <a:t>Bootstrap…</a:t>
            </a:r>
          </a:p>
          <a:p>
            <a:pPr lvl="1"/>
            <a:r>
              <a:rPr lang="en-US" altLang="zh-CN" sz="2200" dirty="0"/>
              <a:t>EOF</a:t>
            </a:r>
          </a:p>
          <a:p>
            <a:pPr lvl="1"/>
            <a:r>
              <a:rPr lang="zh-CN" altLang="en-US" sz="2200" dirty="0"/>
              <a:t>频域分析</a:t>
            </a:r>
            <a:endParaRPr lang="en-US" altLang="zh-CN" sz="2200" dirty="0"/>
          </a:p>
          <a:p>
            <a:pPr lvl="1"/>
            <a:r>
              <a:rPr lang="zh-CN" altLang="en-US" sz="2200" dirty="0"/>
              <a:t>小波分析：是否退化？</a:t>
            </a:r>
            <a:endParaRPr lang="en-US" altLang="zh-CN" sz="2200" dirty="0"/>
          </a:p>
          <a:p>
            <a:pPr lvl="1"/>
            <a:endParaRPr lang="en-US" altLang="zh-CN" sz="2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6AD8CF-BDAA-4861-AC4D-62BA300E7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78" y="825817"/>
            <a:ext cx="6892479" cy="51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222034-1281-4D9F-AAD5-B99702000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E50F2-470A-4BE4-9FB8-C744A85B7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9BC5AC-76CA-4DF4-94D5-0778910E8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B24C5A-DCB1-46C1-BB78-100012C6D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0E8A8A-03D1-420E-A1E9-4F5197F78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992645"/>
          </a:xfrm>
        </p:spPr>
        <p:txBody>
          <a:bodyPr/>
          <a:lstStyle/>
          <a:p>
            <a:r>
              <a:rPr lang="en-US" altLang="zh-CN" sz="2400" b="1" dirty="0"/>
              <a:t> Expected results</a:t>
            </a:r>
          </a:p>
          <a:p>
            <a:pPr lvl="1"/>
            <a:r>
              <a:rPr lang="zh-CN" altLang="en-US" sz="2400" b="1" dirty="0"/>
              <a:t>基本统计学（练习）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对一组时间序列</a:t>
            </a:r>
            <a:r>
              <a:rPr lang="zh-CN" altLang="en-US" sz="2400" dirty="0"/>
              <a:t>（控制变量：各分量的频率，幅度，相位；</a:t>
            </a:r>
            <a:r>
              <a:rPr lang="en-US" altLang="zh-CN" sz="2400" dirty="0"/>
              <a:t>trend </a:t>
            </a:r>
            <a:r>
              <a:rPr lang="zh-CN" altLang="en-US" sz="2400" dirty="0"/>
              <a:t>的形式）</a:t>
            </a:r>
            <a:endParaRPr lang="en-US" altLang="zh-CN" sz="2400" dirty="0"/>
          </a:p>
          <a:p>
            <a:pPr lvl="2"/>
            <a:r>
              <a:rPr lang="zh-CN" altLang="en-US" sz="2000" dirty="0"/>
              <a:t>时域：交换 </a:t>
            </a:r>
            <a:r>
              <a:rPr lang="en-US" altLang="zh-CN" sz="2000" dirty="0"/>
              <a:t>detrend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deseason</a:t>
            </a:r>
            <a:r>
              <a:rPr lang="en-US" altLang="zh-CN" sz="2000" dirty="0"/>
              <a:t> </a:t>
            </a:r>
            <a:r>
              <a:rPr lang="zh-CN" altLang="en-US" sz="2000" dirty="0"/>
              <a:t>的次序，得到的 </a:t>
            </a:r>
            <a:r>
              <a:rPr lang="en-US" altLang="zh-CN" sz="2000" dirty="0"/>
              <a:t>variability (anomaly) [</a:t>
            </a:r>
            <a:r>
              <a:rPr lang="zh-CN" altLang="en-US" sz="2000" dirty="0"/>
              <a:t>“交换误差”</a:t>
            </a:r>
            <a:r>
              <a:rPr lang="en-US" altLang="zh-CN" sz="2000" dirty="0"/>
              <a:t>]</a:t>
            </a:r>
          </a:p>
          <a:p>
            <a:pPr lvl="2"/>
            <a:r>
              <a:rPr lang="zh-CN" altLang="en-US" sz="2000" dirty="0"/>
              <a:t>频域：</a:t>
            </a:r>
            <a:r>
              <a:rPr lang="en-US" altLang="zh-CN" sz="2000" dirty="0" err="1"/>
              <a:t>deseason</a:t>
            </a:r>
            <a:r>
              <a:rPr lang="en-US" altLang="zh-CN" sz="2000" dirty="0"/>
              <a:t> </a:t>
            </a:r>
            <a:r>
              <a:rPr lang="zh-CN" altLang="en-US" sz="2000" dirty="0"/>
              <a:t>子系统和总系统的频率响应</a:t>
            </a:r>
            <a:endParaRPr lang="en-US" altLang="zh-CN" sz="2000" dirty="0"/>
          </a:p>
          <a:p>
            <a:pPr lvl="1"/>
            <a:r>
              <a:rPr lang="zh-CN" altLang="en-US" sz="2400" b="1" dirty="0"/>
              <a:t>对一组时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空序列</a:t>
            </a:r>
            <a:r>
              <a:rPr lang="zh-CN" altLang="en-US" sz="2400" dirty="0"/>
              <a:t>（控制变量：前述各量，及其空间分布）</a:t>
            </a:r>
            <a:endParaRPr lang="en-US" altLang="zh-CN" sz="2400" dirty="0"/>
          </a:p>
          <a:p>
            <a:pPr lvl="2"/>
            <a:r>
              <a:rPr lang="zh-CN" altLang="en-US" sz="2000" dirty="0"/>
              <a:t>直接 </a:t>
            </a:r>
            <a:r>
              <a:rPr lang="en-US" altLang="zh-CN" sz="2000" dirty="0"/>
              <a:t>EOF</a:t>
            </a:r>
          </a:p>
          <a:p>
            <a:pPr lvl="2"/>
            <a:r>
              <a:rPr lang="zh-CN" altLang="en-US" sz="2000" dirty="0"/>
              <a:t>先 </a:t>
            </a:r>
            <a:r>
              <a:rPr lang="en-US" altLang="zh-CN" sz="2000" dirty="0"/>
              <a:t>detrend </a:t>
            </a:r>
            <a:r>
              <a:rPr lang="zh-CN" altLang="en-US" sz="2000" dirty="0"/>
              <a:t>后 </a:t>
            </a:r>
            <a:r>
              <a:rPr lang="en-US" altLang="zh-CN" sz="2000" dirty="0" err="1"/>
              <a:t>deseason</a:t>
            </a:r>
            <a:r>
              <a:rPr lang="zh-CN" altLang="en-US" sz="2000" dirty="0"/>
              <a:t>，对得到的 </a:t>
            </a:r>
            <a:r>
              <a:rPr lang="en-US" altLang="zh-CN" sz="2000" dirty="0"/>
              <a:t>variability (anomaly) </a:t>
            </a:r>
            <a:r>
              <a:rPr lang="zh-CN" altLang="en-US" sz="2000" dirty="0"/>
              <a:t>施行 </a:t>
            </a:r>
            <a:r>
              <a:rPr lang="en-US" altLang="zh-CN" sz="2000" dirty="0"/>
              <a:t>EOF</a:t>
            </a:r>
          </a:p>
          <a:p>
            <a:pPr lvl="2"/>
            <a:r>
              <a:rPr lang="zh-CN" altLang="en-US" sz="2000" dirty="0"/>
              <a:t>交换 </a:t>
            </a:r>
            <a:r>
              <a:rPr lang="en-US" altLang="zh-CN" sz="2000" dirty="0"/>
              <a:t>detrend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deseason</a:t>
            </a:r>
            <a:r>
              <a:rPr lang="en-US" altLang="zh-CN" sz="2000" dirty="0"/>
              <a:t> </a:t>
            </a:r>
            <a:r>
              <a:rPr lang="zh-CN" altLang="en-US" sz="2000" dirty="0"/>
              <a:t>的次序，重做上步</a:t>
            </a:r>
            <a:endParaRPr lang="en-US" altLang="zh-CN" sz="2000" dirty="0"/>
          </a:p>
          <a:p>
            <a:pPr lvl="2"/>
            <a:r>
              <a:rPr lang="zh-CN" altLang="en-US" sz="2000" dirty="0"/>
              <a:t>小波分析（练习）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767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222034-1281-4D9F-AAD5-B99702000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E50F2-470A-4BE4-9FB8-C744A85B7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Conclusion (guess)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9BC5AC-76CA-4DF4-94D5-0778910E8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B24C5A-DCB1-46C1-BB78-100012C6D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0E8A8A-03D1-420E-A1E9-4F5197F78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992645"/>
          </a:xfrm>
        </p:spPr>
        <p:txBody>
          <a:bodyPr/>
          <a:lstStyle/>
          <a:p>
            <a:r>
              <a:rPr lang="en-US" altLang="zh-CN" sz="2200" dirty="0"/>
              <a:t> </a:t>
            </a:r>
            <a:r>
              <a:rPr lang="en-US" altLang="zh-CN" sz="2200" b="1" dirty="0"/>
              <a:t>Guess</a:t>
            </a:r>
          </a:p>
          <a:p>
            <a:pPr lvl="1"/>
            <a:r>
              <a:rPr lang="en-US" altLang="zh-CN" sz="2200" b="1" dirty="0"/>
              <a:t>detrend </a:t>
            </a:r>
            <a:r>
              <a:rPr lang="zh-CN" altLang="en-US" sz="2200" b="1" dirty="0"/>
              <a:t>和 </a:t>
            </a:r>
            <a:r>
              <a:rPr lang="en-US" altLang="zh-CN" sz="2200" b="1" dirty="0" err="1"/>
              <a:t>deseason</a:t>
            </a:r>
            <a:r>
              <a:rPr lang="en-US" altLang="zh-CN" sz="2200" b="1" dirty="0"/>
              <a:t> </a:t>
            </a:r>
            <a:r>
              <a:rPr lang="zh-CN" altLang="en-US" sz="2200" b="1" dirty="0"/>
              <a:t>的可换性</a:t>
            </a:r>
            <a:endParaRPr lang="en-US" altLang="zh-CN" sz="2200" b="1" dirty="0"/>
          </a:p>
          <a:p>
            <a:pPr lvl="2"/>
            <a:r>
              <a:rPr lang="zh-CN" altLang="en-US" sz="2000" dirty="0"/>
              <a:t>二者次序一般不可换，即使 </a:t>
            </a:r>
            <a:r>
              <a:rPr lang="en-US" altLang="zh-CN" sz="2000" dirty="0"/>
              <a:t>trend </a:t>
            </a:r>
            <a:r>
              <a:rPr lang="zh-CN" altLang="en-US" sz="2000" dirty="0"/>
              <a:t>对时间是一次函数</a:t>
            </a:r>
            <a:endParaRPr lang="en-US" altLang="zh-CN" sz="2000" dirty="0"/>
          </a:p>
          <a:p>
            <a:pPr lvl="2"/>
            <a:r>
              <a:rPr lang="zh-CN" altLang="en-US" sz="2000" dirty="0"/>
              <a:t>影响“交换误差”的因素：多项式 </a:t>
            </a:r>
            <a:r>
              <a:rPr lang="en-US" altLang="zh-CN" sz="2000" dirty="0"/>
              <a:t>trend </a:t>
            </a:r>
            <a:r>
              <a:rPr lang="zh-CN" altLang="en-US" sz="2000" dirty="0"/>
              <a:t>的次数，系数；原序列的频谱</a:t>
            </a:r>
            <a:r>
              <a:rPr lang="en-US" altLang="zh-CN" sz="2000" dirty="0"/>
              <a:t>……</a:t>
            </a:r>
          </a:p>
          <a:p>
            <a:pPr lvl="1"/>
            <a:r>
              <a:rPr lang="zh-CN" altLang="en-US" sz="2200" b="1" dirty="0"/>
              <a:t>“交换误差”对 </a:t>
            </a:r>
            <a:r>
              <a:rPr lang="en-US" altLang="zh-CN" sz="2200" b="1" dirty="0"/>
              <a:t>EOF </a:t>
            </a:r>
            <a:r>
              <a:rPr lang="zh-CN" altLang="en-US" sz="2200" b="1" dirty="0"/>
              <a:t>的影响</a:t>
            </a:r>
            <a:endParaRPr lang="en-US" altLang="zh-CN" sz="2200" b="1" dirty="0"/>
          </a:p>
          <a:p>
            <a:pPr lvl="2"/>
            <a:r>
              <a:rPr lang="zh-CN" altLang="en-US" sz="2000" dirty="0"/>
              <a:t>一般地，</a:t>
            </a:r>
            <a:r>
              <a:rPr lang="en-US" altLang="zh-CN" sz="2000" dirty="0"/>
              <a:t>EOF </a:t>
            </a:r>
            <a:r>
              <a:rPr lang="zh-CN" altLang="en-US" sz="2000" dirty="0"/>
              <a:t>的主要模态不对应原信号的频率分量</a:t>
            </a:r>
            <a:endParaRPr lang="en-US" altLang="zh-CN" sz="2000" dirty="0"/>
          </a:p>
          <a:p>
            <a:pPr lvl="2"/>
            <a:r>
              <a:rPr lang="zh-CN" altLang="en-US" sz="2000" dirty="0"/>
              <a:t>可构造极端情况，使“交换误差”造成 </a:t>
            </a:r>
            <a:r>
              <a:rPr lang="en-US" altLang="zh-CN" sz="2000" dirty="0"/>
              <a:t>EOF-1 </a:t>
            </a:r>
            <a:r>
              <a:rPr lang="zh-CN" altLang="en-US" sz="2000" dirty="0"/>
              <a:t>的重大差异</a:t>
            </a:r>
            <a:endParaRPr lang="en-US" altLang="zh-CN" sz="2000" dirty="0"/>
          </a:p>
          <a:p>
            <a:pPr lvl="1"/>
            <a:r>
              <a:rPr lang="en-US" altLang="zh-CN" sz="2200" b="1" dirty="0"/>
              <a:t>Implication</a:t>
            </a:r>
          </a:p>
          <a:p>
            <a:pPr lvl="2"/>
            <a:r>
              <a:rPr lang="zh-CN" altLang="en-US" sz="2000" dirty="0"/>
              <a:t>一般地，“交换误差”不应影响物理结论，不然有问题或物理量是 </a:t>
            </a:r>
            <a:r>
              <a:rPr lang="en-US" altLang="zh-CN" sz="2000" dirty="0"/>
              <a:t>ill-defined</a:t>
            </a:r>
          </a:p>
          <a:p>
            <a:pPr lvl="2"/>
            <a:r>
              <a:rPr lang="en-US" altLang="zh-CN" sz="2000" dirty="0"/>
              <a:t>Climatology </a:t>
            </a:r>
            <a:r>
              <a:rPr lang="zh-CN" altLang="en-US" sz="2000" dirty="0"/>
              <a:t>的定义，和对原序列分解方式的理解，可能干扰物理结论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573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pc="600" dirty="0"/>
              <a:t>Thank you!</a:t>
            </a:r>
            <a:endParaRPr lang="zh-CN" altLang="en-US" spc="600" dirty="0"/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4121</TotalTime>
  <Words>425</Words>
  <Application>Microsoft Office PowerPoint</Application>
  <PresentationFormat>宽屏</PresentationFormat>
  <Paragraphs>70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等线</vt:lpstr>
      <vt:lpstr>宋体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Times New Roman</vt:lpstr>
      <vt:lpstr>Office 主题​​</vt:lpstr>
      <vt:lpstr>1_OfficePLUS</vt:lpstr>
      <vt:lpstr>Detrend 和 Deseason 再讨论 MS8401 (2022 Spring) Course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危国锐</cp:lastModifiedBy>
  <cp:revision>193</cp:revision>
  <dcterms:created xsi:type="dcterms:W3CDTF">2019-01-23T14:14:04Z</dcterms:created>
  <dcterms:modified xsi:type="dcterms:W3CDTF">2022-06-02T11:05:31Z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